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71" r:id="rId3"/>
    <p:sldId id="272" r:id="rId4"/>
    <p:sldId id="257" r:id="rId5"/>
    <p:sldId id="265" r:id="rId6"/>
    <p:sldId id="258" r:id="rId7"/>
    <p:sldId id="259" r:id="rId8"/>
    <p:sldId id="260" r:id="rId9"/>
    <p:sldId id="264" r:id="rId10"/>
    <p:sldId id="261" r:id="rId11"/>
    <p:sldId id="262" r:id="rId12"/>
    <p:sldId id="263" r:id="rId13"/>
    <p:sldId id="273" r:id="rId14"/>
    <p:sldId id="274" r:id="rId15"/>
    <p:sldId id="275" r:id="rId16"/>
    <p:sldId id="266" r:id="rId17"/>
    <p:sldId id="267" r:id="rId18"/>
    <p:sldId id="276" r:id="rId19"/>
    <p:sldId id="270" r:id="rId20"/>
    <p:sldId id="269" r:id="rId21"/>
    <p:sldId id="288" r:id="rId22"/>
    <p:sldId id="284" r:id="rId23"/>
    <p:sldId id="277" r:id="rId24"/>
    <p:sldId id="286" r:id="rId25"/>
    <p:sldId id="279" r:id="rId26"/>
    <p:sldId id="287" r:id="rId27"/>
    <p:sldId id="278" r:id="rId28"/>
    <p:sldId id="283" r:id="rId29"/>
    <p:sldId id="285" r:id="rId30"/>
    <p:sldId id="289" r:id="rId31"/>
    <p:sldId id="290" r:id="rId32"/>
    <p:sldId id="280" r:id="rId33"/>
    <p:sldId id="281" r:id="rId34"/>
    <p:sldId id="282" r:id="rId3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70" d="100"/>
          <a:sy n="70" d="100"/>
        </p:scale>
        <p:origin x="-1386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6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C384FF-40B8-424D-8A89-E5702B9E38D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EBCC4691-7E63-4DC9-BB24-BEBA6542FA6F}">
      <dgm:prSet phldrT="[Text]"/>
      <dgm:spPr/>
      <dgm:t>
        <a:bodyPr/>
        <a:lstStyle/>
        <a:p>
          <a:r>
            <a:rPr lang="en-US" dirty="0" smtClean="0"/>
            <a:t>CAD Model</a:t>
          </a:r>
          <a:endParaRPr lang="el-GR" dirty="0"/>
        </a:p>
      </dgm:t>
    </dgm:pt>
    <dgm:pt modelId="{576A3356-1DB3-4B68-9AF1-0209E44EE461}" type="parTrans" cxnId="{52EE17BF-5F20-4F1B-863D-342D61D1EC1A}">
      <dgm:prSet/>
      <dgm:spPr/>
      <dgm:t>
        <a:bodyPr/>
        <a:lstStyle/>
        <a:p>
          <a:endParaRPr lang="el-GR"/>
        </a:p>
      </dgm:t>
    </dgm:pt>
    <dgm:pt modelId="{F9C629F3-E95D-47DF-B47F-EE80699B0FB0}" type="sibTrans" cxnId="{52EE17BF-5F20-4F1B-863D-342D61D1EC1A}">
      <dgm:prSet/>
      <dgm:spPr/>
      <dgm:t>
        <a:bodyPr/>
        <a:lstStyle/>
        <a:p>
          <a:endParaRPr lang="el-GR"/>
        </a:p>
      </dgm:t>
    </dgm:pt>
    <dgm:pt modelId="{5FB263F0-C617-4F91-86D6-EC216EAD8EF4}">
      <dgm:prSet phldrT="[Text]"/>
      <dgm:spPr/>
      <dgm:t>
        <a:bodyPr/>
        <a:lstStyle/>
        <a:p>
          <a:r>
            <a:rPr lang="el-GR" dirty="0" smtClean="0"/>
            <a:t>Αντικείμενο</a:t>
          </a:r>
          <a:endParaRPr lang="el-GR" dirty="0"/>
        </a:p>
      </dgm:t>
    </dgm:pt>
    <dgm:pt modelId="{0622542C-9BEC-417A-8C14-28499D77CF10}" type="parTrans" cxnId="{DBDACC04-F7A9-4426-B6F6-A968E1231699}">
      <dgm:prSet/>
      <dgm:spPr/>
      <dgm:t>
        <a:bodyPr/>
        <a:lstStyle/>
        <a:p>
          <a:endParaRPr lang="el-GR"/>
        </a:p>
      </dgm:t>
    </dgm:pt>
    <dgm:pt modelId="{5AB154AF-C50D-4D45-B0F3-2DC7BBC7A118}" type="sibTrans" cxnId="{DBDACC04-F7A9-4426-B6F6-A968E1231699}">
      <dgm:prSet/>
      <dgm:spPr/>
      <dgm:t>
        <a:bodyPr/>
        <a:lstStyle/>
        <a:p>
          <a:endParaRPr lang="el-GR"/>
        </a:p>
      </dgm:t>
    </dgm:pt>
    <dgm:pt modelId="{93525FB9-6037-43E8-BE23-C1F09C5BB2B9}" type="pres">
      <dgm:prSet presAssocID="{A2C384FF-40B8-424D-8A89-E5702B9E38D9}" presName="Name0" presStyleCnt="0">
        <dgm:presLayoutVars>
          <dgm:dir/>
          <dgm:animLvl val="lvl"/>
          <dgm:resizeHandles val="exact"/>
        </dgm:presLayoutVars>
      </dgm:prSet>
      <dgm:spPr/>
    </dgm:pt>
    <dgm:pt modelId="{F6B2B9E6-83D3-44F3-B124-8696B68E76F4}" type="pres">
      <dgm:prSet presAssocID="{EBCC4691-7E63-4DC9-BB24-BEBA6542FA6F}" presName="parTxOnly" presStyleLbl="node1" presStyleIdx="0" presStyleCnt="2" custLinFactNeighborX="-1673" custLinFactNeighborY="-90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  <dgm:pt modelId="{316E3EA1-0159-43B7-A021-7BB3245B9466}" type="pres">
      <dgm:prSet presAssocID="{F9C629F3-E95D-47DF-B47F-EE80699B0FB0}" presName="parTxOnlySpace" presStyleCnt="0"/>
      <dgm:spPr/>
    </dgm:pt>
    <dgm:pt modelId="{9F04508D-D671-441F-B4CE-6A092C92E049}" type="pres">
      <dgm:prSet presAssocID="{5FB263F0-C617-4F91-86D6-EC216EAD8EF4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l-GR"/>
        </a:p>
      </dgm:t>
    </dgm:pt>
  </dgm:ptLst>
  <dgm:cxnLst>
    <dgm:cxn modelId="{F392B261-1023-4D58-8A35-C712DAAFB557}" type="presOf" srcId="{EBCC4691-7E63-4DC9-BB24-BEBA6542FA6F}" destId="{F6B2B9E6-83D3-44F3-B124-8696B68E76F4}" srcOrd="0" destOrd="0" presId="urn:microsoft.com/office/officeart/2005/8/layout/chevron1"/>
    <dgm:cxn modelId="{52EE17BF-5F20-4F1B-863D-342D61D1EC1A}" srcId="{A2C384FF-40B8-424D-8A89-E5702B9E38D9}" destId="{EBCC4691-7E63-4DC9-BB24-BEBA6542FA6F}" srcOrd="0" destOrd="0" parTransId="{576A3356-1DB3-4B68-9AF1-0209E44EE461}" sibTransId="{F9C629F3-E95D-47DF-B47F-EE80699B0FB0}"/>
    <dgm:cxn modelId="{FDFB7DCC-F54A-4990-8A2D-89EC1A5B8D53}" type="presOf" srcId="{5FB263F0-C617-4F91-86D6-EC216EAD8EF4}" destId="{9F04508D-D671-441F-B4CE-6A092C92E049}" srcOrd="0" destOrd="0" presId="urn:microsoft.com/office/officeart/2005/8/layout/chevron1"/>
    <dgm:cxn modelId="{840C1A6B-0965-4D9A-80BB-B3AD67128B94}" type="presOf" srcId="{A2C384FF-40B8-424D-8A89-E5702B9E38D9}" destId="{93525FB9-6037-43E8-BE23-C1F09C5BB2B9}" srcOrd="0" destOrd="0" presId="urn:microsoft.com/office/officeart/2005/8/layout/chevron1"/>
    <dgm:cxn modelId="{DBDACC04-F7A9-4426-B6F6-A968E1231699}" srcId="{A2C384FF-40B8-424D-8A89-E5702B9E38D9}" destId="{5FB263F0-C617-4F91-86D6-EC216EAD8EF4}" srcOrd="1" destOrd="0" parTransId="{0622542C-9BEC-417A-8C14-28499D77CF10}" sibTransId="{5AB154AF-C50D-4D45-B0F3-2DC7BBC7A118}"/>
    <dgm:cxn modelId="{CF2824AF-A230-478C-901C-E7CC51F47918}" type="presParOf" srcId="{93525FB9-6037-43E8-BE23-C1F09C5BB2B9}" destId="{F6B2B9E6-83D3-44F3-B124-8696B68E76F4}" srcOrd="0" destOrd="0" presId="urn:microsoft.com/office/officeart/2005/8/layout/chevron1"/>
    <dgm:cxn modelId="{808D8936-4CDE-476E-B16E-811986B33888}" type="presParOf" srcId="{93525FB9-6037-43E8-BE23-C1F09C5BB2B9}" destId="{316E3EA1-0159-43B7-A021-7BB3245B9466}" srcOrd="1" destOrd="0" presId="urn:microsoft.com/office/officeart/2005/8/layout/chevron1"/>
    <dgm:cxn modelId="{EB6DC2CC-6DE3-439B-9087-11FFEDC45535}" type="presParOf" srcId="{93525FB9-6037-43E8-BE23-C1F09C5BB2B9}" destId="{9F04508D-D671-441F-B4CE-6A092C92E049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2B9E6-83D3-44F3-B124-8696B68E76F4}">
      <dsp:nvSpPr>
        <dsp:cNvPr id="0" name=""/>
        <dsp:cNvSpPr/>
      </dsp:nvSpPr>
      <dsp:spPr>
        <a:xfrm>
          <a:off x="0" y="0"/>
          <a:ext cx="3846197" cy="7920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9" tIns="49340" rIns="49340" bIns="4934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CAD Model</a:t>
          </a:r>
          <a:endParaRPr lang="el-GR" sz="3700" kern="1200" dirty="0"/>
        </a:p>
      </dsp:txBody>
      <dsp:txXfrm>
        <a:off x="396044" y="0"/>
        <a:ext cx="3054110" cy="792087"/>
      </dsp:txXfrm>
    </dsp:sp>
    <dsp:sp modelId="{9F04508D-D671-441F-B4CE-6A092C92E049}">
      <dsp:nvSpPr>
        <dsp:cNvPr id="0" name=""/>
        <dsp:cNvSpPr/>
      </dsp:nvSpPr>
      <dsp:spPr>
        <a:xfrm>
          <a:off x="3468012" y="0"/>
          <a:ext cx="3846197" cy="7920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9" tIns="49340" rIns="49340" bIns="4934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l-GR" sz="3700" kern="1200" dirty="0" smtClean="0"/>
            <a:t>Αντικείμενο</a:t>
          </a:r>
          <a:endParaRPr lang="el-GR" sz="3700" kern="1200" dirty="0"/>
        </a:p>
      </dsp:txBody>
      <dsp:txXfrm>
        <a:off x="3864056" y="0"/>
        <a:ext cx="3054110" cy="792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35902-B4C0-4B8D-BD3C-70B3F785A64B}" type="datetimeFigureOut">
              <a:rPr lang="el-GR" smtClean="0"/>
              <a:t>16/1/2013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6A39F-0E08-424C-A375-10BA2C1B040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628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6A39F-0E08-424C-A375-10BA2C1B040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0213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EC3F21A-89F3-49A3-90F9-FDEC22136354}" type="datetime1">
              <a:rPr lang="el-GR" smtClean="0"/>
              <a:t>16/1/2013</a:t>
            </a:fld>
            <a:endParaRPr lang="el-G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E6A90C-84E5-48AB-B048-F9241FFE8819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BB70C1-A43A-43D7-8C36-A7DB444F3310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D6590A-02D7-4E57-B72F-F8114CEED220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89F710-6C91-451B-A9D4-A30DD66FFDC3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2EDEA-00F1-4B99-8767-467F5C5333D4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021A2A-44F3-4180-A3ED-AC00D4BE346F}" type="datetime1">
              <a:rPr lang="el-GR" smtClean="0"/>
              <a:t>16/1/2013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C37E6A-EF30-4EC3-A852-30923A4F34EB}" type="datetime1">
              <a:rPr lang="el-GR" smtClean="0"/>
              <a:t>16/1/2013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1C89E-B23F-4B4E-86C3-28EFF3610A69}" type="datetime1">
              <a:rPr lang="el-GR" smtClean="0"/>
              <a:t>16/1/2013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E956842-B1CE-4744-B9A4-E18A846914CB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8EE9389-059B-4CB6-A467-D0E913AF867D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A94CD9-5FA5-4646-890B-C1FD92B8192D}" type="datetime1">
              <a:rPr lang="el-GR" smtClean="0"/>
              <a:t>16/1/2013</a:t>
            </a:fld>
            <a:endParaRPr lang="el-G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1EFD74B-B6D4-4D74-902C-AB7053B6C62C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Modification of Lab Equipment to a 3D Printer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l-GR" dirty="0" smtClean="0"/>
              <a:t>Κατασκευαστικό θέμα</a:t>
            </a:r>
            <a:br>
              <a:rPr lang="el-GR" dirty="0" smtClean="0"/>
            </a:br>
            <a:endParaRPr lang="el-GR" dirty="0" smtClean="0"/>
          </a:p>
          <a:p>
            <a:r>
              <a:rPr lang="el-GR" dirty="0" err="1" smtClean="0"/>
              <a:t>Μπουρνιάς</a:t>
            </a:r>
            <a:r>
              <a:rPr lang="el-GR" dirty="0" smtClean="0"/>
              <a:t>-</a:t>
            </a:r>
            <a:r>
              <a:rPr lang="el-GR" dirty="0" err="1" smtClean="0"/>
              <a:t>Βαρότσης</a:t>
            </a:r>
            <a:r>
              <a:rPr lang="el-GR" dirty="0" smtClean="0"/>
              <a:t> Αλκαίος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6742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875" y="1734344"/>
            <a:ext cx="5810250" cy="4019550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Εφαρμογές στην </a:t>
            </a:r>
            <a:r>
              <a:rPr lang="el-GR" sz="4400" dirty="0"/>
              <a:t>Βιοτεχνολογία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3</a:t>
            </a:r>
            <a:r>
              <a:rPr lang="en-US" dirty="0" smtClean="0"/>
              <a:t>D Printed Organs</a:t>
            </a:r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78E3A-7A18-498B-AA33-8F4587D7B44D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738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96" y="1481138"/>
            <a:ext cx="7232207" cy="4525962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Εφαρμογές στην </a:t>
            </a:r>
            <a:r>
              <a:rPr lang="el-GR" sz="4400" dirty="0"/>
              <a:t>Βιοτεχνολογία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3</a:t>
            </a:r>
            <a:r>
              <a:rPr lang="en-US" dirty="0" smtClean="0"/>
              <a:t>D Printed Jaw Implant</a:t>
            </a:r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E94D1-A1F1-4093-94C7-A121D005D349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98960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/>
              <a:t>Εφαρμογές στην </a:t>
            </a:r>
            <a:r>
              <a:rPr lang="el-GR" sz="4400" dirty="0"/>
              <a:t>Βιοτεχνολογία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3</a:t>
            </a:r>
            <a:r>
              <a:rPr lang="en-US" dirty="0" smtClean="0"/>
              <a:t>D Printed </a:t>
            </a:r>
            <a:r>
              <a:rPr lang="en-US" dirty="0" err="1" smtClean="0"/>
              <a:t>Biorobot</a:t>
            </a:r>
            <a:endParaRPr lang="el-G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977231"/>
            <a:ext cx="6400800" cy="3533775"/>
          </a:xfrm>
          <a:ln>
            <a:solidFill>
              <a:schemeClr val="tx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6D519-A3FE-4DEB-8D1F-3ACB145B93BF}" type="datetime1">
              <a:rPr lang="el-GR" smtClean="0"/>
              <a:t>16/1/2013</a:t>
            </a:fld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521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Η σχεδιαστική διαδικασία</a:t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…και οι διάφορες σχεδιαστικές επιλογές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08404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Περιγραφή διαδικασίας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1331640" y="1268760"/>
            <a:ext cx="1872208" cy="870169"/>
          </a:xfrm>
          <a:prstGeom prst="flowChartProces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CAD Program</a:t>
            </a:r>
            <a:endParaRPr lang="el-GR" dirty="0"/>
          </a:p>
        </p:txBody>
      </p:sp>
      <p:sp>
        <p:nvSpPr>
          <p:cNvPr id="5" name="Flowchart: Process 4"/>
          <p:cNvSpPr/>
          <p:nvPr/>
        </p:nvSpPr>
        <p:spPr>
          <a:xfrm>
            <a:off x="1331640" y="2774855"/>
            <a:ext cx="1872208" cy="870169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Slicer &amp; CAM</a:t>
            </a:r>
            <a:endParaRPr lang="el-GR" dirty="0"/>
          </a:p>
        </p:txBody>
      </p:sp>
      <p:sp>
        <p:nvSpPr>
          <p:cNvPr id="6" name="Flowchart: Process 5"/>
          <p:cNvSpPr/>
          <p:nvPr/>
        </p:nvSpPr>
        <p:spPr>
          <a:xfrm>
            <a:off x="1331640" y="4431039"/>
            <a:ext cx="1872208" cy="870169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l-GR" dirty="0"/>
          </a:p>
        </p:txBody>
      </p:sp>
      <p:sp>
        <p:nvSpPr>
          <p:cNvPr id="7" name="Flowchart: Process 6"/>
          <p:cNvSpPr/>
          <p:nvPr/>
        </p:nvSpPr>
        <p:spPr>
          <a:xfrm>
            <a:off x="3779912" y="4431039"/>
            <a:ext cx="1872208" cy="870169"/>
          </a:xfrm>
          <a:prstGeom prst="flowChart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Μηχανή </a:t>
            </a:r>
            <a:r>
              <a:rPr lang="en-US" dirty="0" smtClean="0"/>
              <a:t>CNC</a:t>
            </a:r>
            <a:endParaRPr lang="el-GR" dirty="0"/>
          </a:p>
        </p:txBody>
      </p:sp>
      <p:sp>
        <p:nvSpPr>
          <p:cNvPr id="8" name="Flowchart: Process 7"/>
          <p:cNvSpPr/>
          <p:nvPr/>
        </p:nvSpPr>
        <p:spPr>
          <a:xfrm>
            <a:off x="6156176" y="4431039"/>
            <a:ext cx="1872208" cy="870169"/>
          </a:xfrm>
          <a:prstGeom prst="flowChartProcess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3</a:t>
            </a:r>
            <a:r>
              <a:rPr lang="en-US" dirty="0" smtClean="0"/>
              <a:t>D Printed </a:t>
            </a:r>
            <a:r>
              <a:rPr lang="el-GR" dirty="0" smtClean="0"/>
              <a:t>Αντικείμενο</a:t>
            </a:r>
            <a:endParaRPr lang="el-GR" dirty="0"/>
          </a:p>
        </p:txBody>
      </p:sp>
      <p:sp>
        <p:nvSpPr>
          <p:cNvPr id="9" name="Flowchart: Process 8"/>
          <p:cNvSpPr/>
          <p:nvPr/>
        </p:nvSpPr>
        <p:spPr>
          <a:xfrm>
            <a:off x="2483768" y="5511159"/>
            <a:ext cx="1872208" cy="870169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Αισθητήρες</a:t>
            </a:r>
            <a:endParaRPr lang="el-GR" dirty="0"/>
          </a:p>
        </p:txBody>
      </p:sp>
      <p:cxnSp>
        <p:nvCxnSpPr>
          <p:cNvPr id="14" name="Straight Arrow Connector 13"/>
          <p:cNvCxnSpPr>
            <a:stCxn id="4" idx="2"/>
            <a:endCxn id="5" idx="0"/>
          </p:cNvCxnSpPr>
          <p:nvPr/>
        </p:nvCxnSpPr>
        <p:spPr>
          <a:xfrm>
            <a:off x="2267744" y="2138929"/>
            <a:ext cx="0" cy="6359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411760" y="2267580"/>
            <a:ext cx="1440160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CAD Model</a:t>
            </a:r>
            <a:endParaRPr lang="el-GR" dirty="0"/>
          </a:p>
        </p:txBody>
      </p:sp>
      <p:cxnSp>
        <p:nvCxnSpPr>
          <p:cNvPr id="19" name="Straight Arrow Connector 18"/>
          <p:cNvCxnSpPr>
            <a:stCxn id="5" idx="2"/>
            <a:endCxn id="6" idx="0"/>
          </p:cNvCxnSpPr>
          <p:nvPr/>
        </p:nvCxnSpPr>
        <p:spPr>
          <a:xfrm>
            <a:off x="2267744" y="3645024"/>
            <a:ext cx="0" cy="7860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411760" y="3779748"/>
            <a:ext cx="1440160" cy="36933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G-Code</a:t>
            </a:r>
            <a:endParaRPr lang="el-GR" dirty="0"/>
          </a:p>
        </p:txBody>
      </p:sp>
      <p:cxnSp>
        <p:nvCxnSpPr>
          <p:cNvPr id="23" name="Straight Arrow Connector 22"/>
          <p:cNvCxnSpPr>
            <a:stCxn id="6" idx="3"/>
            <a:endCxn id="7" idx="1"/>
          </p:cNvCxnSpPr>
          <p:nvPr/>
        </p:nvCxnSpPr>
        <p:spPr>
          <a:xfrm>
            <a:off x="3203848" y="48661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7" idx="3"/>
            <a:endCxn id="8" idx="1"/>
          </p:cNvCxnSpPr>
          <p:nvPr/>
        </p:nvCxnSpPr>
        <p:spPr>
          <a:xfrm>
            <a:off x="5652120" y="486612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7" idx="2"/>
            <a:endCxn id="9" idx="3"/>
          </p:cNvCxnSpPr>
          <p:nvPr/>
        </p:nvCxnSpPr>
        <p:spPr>
          <a:xfrm rot="5400000">
            <a:off x="4213478" y="5443706"/>
            <a:ext cx="645036" cy="36004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9" idx="1"/>
            <a:endCxn id="6" idx="2"/>
          </p:cNvCxnSpPr>
          <p:nvPr/>
        </p:nvCxnSpPr>
        <p:spPr>
          <a:xfrm rot="10800000">
            <a:off x="2267744" y="5301208"/>
            <a:ext cx="216024" cy="64503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971600" y="4293096"/>
            <a:ext cx="4932548" cy="2232248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97A49-4F49-4F8B-9ADE-B252DD5BAA6E}" type="datetime1">
              <a:rPr lang="el-GR" smtClean="0"/>
              <a:t>16/1/2013</a:t>
            </a:fld>
            <a:endParaRPr lang="el-G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189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3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Μηχανικό κομμάτι</a:t>
            </a:r>
          </a:p>
          <a:p>
            <a:pPr lvl="1"/>
            <a:r>
              <a:rPr lang="el-GR" dirty="0" smtClean="0"/>
              <a:t>Κίνηση σε 3 άξονες</a:t>
            </a:r>
            <a:r>
              <a:rPr lang="en-US" dirty="0" smtClean="0"/>
              <a:t> (</a:t>
            </a:r>
            <a:r>
              <a:rPr lang="el-GR" dirty="0" smtClean="0"/>
              <a:t>κινητήρες)</a:t>
            </a:r>
          </a:p>
          <a:p>
            <a:pPr lvl="1"/>
            <a:r>
              <a:rPr lang="el-GR" dirty="0" smtClean="0"/>
              <a:t>Δυνατότητα ευθυγράμμισης και </a:t>
            </a:r>
            <a:r>
              <a:rPr lang="en-US" dirty="0" smtClean="0"/>
              <a:t>calibration</a:t>
            </a:r>
            <a:endParaRPr lang="el-GR" dirty="0" smtClean="0"/>
          </a:p>
          <a:p>
            <a:pPr lvl="1"/>
            <a:r>
              <a:rPr lang="en-US" dirty="0" smtClean="0"/>
              <a:t>Frame</a:t>
            </a:r>
            <a:r>
              <a:rPr lang="el-GR" dirty="0" smtClean="0"/>
              <a:t> μηχανής και </a:t>
            </a:r>
            <a:r>
              <a:rPr lang="en-US" dirty="0" smtClean="0"/>
              <a:t>housing </a:t>
            </a:r>
            <a:r>
              <a:rPr lang="el-GR" dirty="0" smtClean="0"/>
              <a:t>ηλεκτρονικών</a:t>
            </a:r>
            <a:endParaRPr lang="en-US" dirty="0" smtClean="0"/>
          </a:p>
          <a:p>
            <a:pPr lvl="1"/>
            <a:r>
              <a:rPr lang="en-US" dirty="0" smtClean="0"/>
              <a:t>Extruder</a:t>
            </a:r>
          </a:p>
          <a:p>
            <a:pPr lvl="1"/>
            <a:endParaRPr lang="el-GR" dirty="0" smtClean="0"/>
          </a:p>
          <a:p>
            <a:r>
              <a:rPr lang="el-GR" dirty="0" smtClean="0"/>
              <a:t>Ηλεκτρονικό κομμάτι</a:t>
            </a:r>
          </a:p>
          <a:p>
            <a:pPr lvl="1"/>
            <a:r>
              <a:rPr lang="en-US" dirty="0" smtClean="0"/>
              <a:t>Controller</a:t>
            </a:r>
          </a:p>
          <a:p>
            <a:pPr lvl="1"/>
            <a:r>
              <a:rPr lang="el-GR" dirty="0" smtClean="0"/>
              <a:t>Αισθητήρες (θερμοκρασίας και θέσης)</a:t>
            </a:r>
          </a:p>
          <a:p>
            <a:pPr lvl="1"/>
            <a:r>
              <a:rPr lang="en-US" dirty="0" smtClean="0"/>
              <a:t>Heated bed </a:t>
            </a:r>
            <a:endParaRPr lang="el-GR" dirty="0" smtClean="0"/>
          </a:p>
          <a:p>
            <a:pPr lvl="1"/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Απαιτήσεις και χαρακτηριστικά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3CBC2-C6E8-4741-8591-B6838B7B9418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693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74B78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l-GR" dirty="0" smtClean="0"/>
              <a:t>Στόχος:</a:t>
            </a:r>
            <a:endParaRPr lang="en-US" dirty="0" smtClean="0"/>
          </a:p>
          <a:p>
            <a:r>
              <a:rPr lang="el-GR" sz="2400" dirty="0" smtClean="0"/>
              <a:t>Μετατροπή ενός </a:t>
            </a:r>
            <a:r>
              <a:rPr lang="en-US" sz="2400" b="1" dirty="0" err="1" smtClean="0"/>
              <a:t>Luminex</a:t>
            </a:r>
            <a:r>
              <a:rPr lang="en-US" sz="2400" b="1" dirty="0" smtClean="0"/>
              <a:t> LH</a:t>
            </a:r>
            <a:r>
              <a:rPr lang="el-GR" sz="2400" dirty="0" smtClean="0"/>
              <a:t> σε </a:t>
            </a:r>
            <a:r>
              <a:rPr lang="en-US" sz="2400" b="1" dirty="0" err="1" smtClean="0"/>
              <a:t>RepRap</a:t>
            </a:r>
            <a:r>
              <a:rPr lang="en-US" sz="2400" b="1" dirty="0" smtClean="0"/>
              <a:t> 3D Printer</a:t>
            </a:r>
            <a:endParaRPr lang="el-GR" sz="24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Σχεδιαστική διαδικασία</a:t>
            </a:r>
            <a:endParaRPr lang="el-G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3787"/>
          <a:stretch/>
        </p:blipFill>
        <p:spPr>
          <a:xfrm>
            <a:off x="899592" y="2780928"/>
            <a:ext cx="2863421" cy="31323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572" y="2780928"/>
            <a:ext cx="3262868" cy="3132353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923928" y="4074421"/>
            <a:ext cx="1152128" cy="696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9FD0D-DBB2-445E-9EDE-DCE9FA12969C}" type="datetime1">
              <a:rPr lang="el-GR" smtClean="0"/>
              <a:t>16/1/2013</a:t>
            </a:fld>
            <a:endParaRPr lang="el-G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231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l-GR" dirty="0" smtClean="0"/>
              <a:t>Τι είναι το </a:t>
            </a:r>
            <a:r>
              <a:rPr lang="en-US" u="sng" dirty="0" err="1" smtClean="0"/>
              <a:t>RepRap</a:t>
            </a:r>
            <a:r>
              <a:rPr lang="el-GR" dirty="0" smtClean="0"/>
              <a:t>;</a:t>
            </a:r>
          </a:p>
          <a:p>
            <a:r>
              <a:rPr lang="el-GR" sz="2400" dirty="0" smtClean="0"/>
              <a:t>Ένα </a:t>
            </a:r>
            <a:r>
              <a:rPr lang="en-US" sz="2400" dirty="0" smtClean="0"/>
              <a:t>open source community </a:t>
            </a:r>
            <a:r>
              <a:rPr lang="el-GR" sz="2400" dirty="0" smtClean="0"/>
              <a:t>με σκοπό την κατασκευή </a:t>
            </a:r>
            <a:r>
              <a:rPr lang="en-US" sz="2400" dirty="0" smtClean="0"/>
              <a:t>self replicating </a:t>
            </a:r>
            <a:r>
              <a:rPr lang="el-GR" sz="2400" dirty="0" smtClean="0"/>
              <a:t>3</a:t>
            </a:r>
            <a:r>
              <a:rPr lang="en-US" sz="2400" dirty="0" smtClean="0"/>
              <a:t>D Printers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l-GR" dirty="0" smtClean="0"/>
              <a:t>Γιατί </a:t>
            </a:r>
            <a:r>
              <a:rPr lang="en-US" u="sng" dirty="0" err="1" smtClean="0"/>
              <a:t>RepRap</a:t>
            </a:r>
            <a:r>
              <a:rPr lang="el-GR" dirty="0" smtClean="0"/>
              <a:t>;</a:t>
            </a:r>
          </a:p>
          <a:p>
            <a:r>
              <a:rPr lang="el-GR" sz="2400" dirty="0" smtClean="0"/>
              <a:t>Έτοιμα:</a:t>
            </a:r>
          </a:p>
          <a:p>
            <a:pPr lvl="1"/>
            <a:r>
              <a:rPr lang="el-GR" dirty="0" smtClean="0"/>
              <a:t>Ηλεκτρονικά</a:t>
            </a:r>
            <a:r>
              <a:rPr lang="en-US" dirty="0" smtClean="0"/>
              <a:t> (controller</a:t>
            </a:r>
            <a:r>
              <a:rPr lang="el-GR" dirty="0" smtClean="0"/>
              <a:t>, αισθητήρες</a:t>
            </a:r>
            <a:r>
              <a:rPr lang="en-US" dirty="0" smtClean="0"/>
              <a:t>)</a:t>
            </a:r>
            <a:endParaRPr lang="el-GR" dirty="0" smtClean="0"/>
          </a:p>
          <a:p>
            <a:pPr lvl="1"/>
            <a:r>
              <a:rPr lang="en-US" dirty="0" smtClean="0"/>
              <a:t>Software (</a:t>
            </a:r>
            <a:r>
              <a:rPr lang="en-US" dirty="0"/>
              <a:t>s</a:t>
            </a:r>
            <a:r>
              <a:rPr lang="en-US" dirty="0" smtClean="0"/>
              <a:t>licer, CAM, </a:t>
            </a:r>
            <a:r>
              <a:rPr lang="el-GR" dirty="0" err="1" smtClean="0"/>
              <a:t>διεπαφή</a:t>
            </a:r>
            <a:r>
              <a:rPr lang="el-GR" dirty="0" smtClean="0"/>
              <a:t> </a:t>
            </a:r>
            <a:r>
              <a:rPr lang="en-US" dirty="0" smtClean="0"/>
              <a:t>PC-controller)</a:t>
            </a:r>
          </a:p>
          <a:p>
            <a:pPr lvl="1"/>
            <a:r>
              <a:rPr lang="en-US" dirty="0" smtClean="0"/>
              <a:t>Firmware</a:t>
            </a:r>
            <a:endParaRPr lang="el-GR" dirty="0" smtClean="0"/>
          </a:p>
          <a:p>
            <a:pPr lvl="1"/>
            <a:r>
              <a:rPr lang="en-US" dirty="0" smtClean="0"/>
              <a:t>Extruder</a:t>
            </a:r>
          </a:p>
          <a:p>
            <a:pPr lvl="1"/>
            <a:r>
              <a:rPr lang="en-US" dirty="0" smtClean="0"/>
              <a:t>Heated Bed</a:t>
            </a:r>
            <a:endParaRPr lang="el-GR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Σχεδιαστική διαδικασία</a:t>
            </a:r>
            <a:endParaRPr lang="el-G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310945"/>
            <a:ext cx="1117697" cy="139204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79FF8-3358-4B6A-9E08-F9A21655A6EF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561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620688"/>
            <a:ext cx="1905000" cy="1905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el-GR" dirty="0" smtClean="0"/>
              <a:t>Τι είναι το </a:t>
            </a:r>
            <a:r>
              <a:rPr lang="en-US" u="sng" dirty="0" err="1" smtClean="0"/>
              <a:t>Luminex</a:t>
            </a:r>
            <a:r>
              <a:rPr lang="en-US" u="sng" dirty="0" smtClean="0"/>
              <a:t> LH</a:t>
            </a:r>
            <a:r>
              <a:rPr lang="el-GR" dirty="0" smtClean="0"/>
              <a:t>;</a:t>
            </a:r>
          </a:p>
          <a:p>
            <a:r>
              <a:rPr lang="el-GR" sz="2400" dirty="0" smtClean="0"/>
              <a:t>Ιατρικό μηχάνημα για την διαχείριση υγρών</a:t>
            </a:r>
            <a:endParaRPr lang="en-US" sz="2400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l-GR" dirty="0" smtClean="0"/>
              <a:t>Γιατί</a:t>
            </a:r>
            <a:r>
              <a:rPr lang="en-US" dirty="0" smtClean="0"/>
              <a:t> </a:t>
            </a:r>
            <a:r>
              <a:rPr lang="en-US" u="sng" dirty="0" err="1"/>
              <a:t>Luminex</a:t>
            </a:r>
            <a:r>
              <a:rPr lang="el-GR" u="sng" dirty="0"/>
              <a:t> </a:t>
            </a:r>
            <a:r>
              <a:rPr lang="en-US" u="sng" dirty="0"/>
              <a:t>LH</a:t>
            </a:r>
            <a:r>
              <a:rPr lang="el-GR" dirty="0"/>
              <a:t>;</a:t>
            </a:r>
          </a:p>
          <a:p>
            <a:r>
              <a:rPr lang="el-GR" sz="2400" dirty="0"/>
              <a:t>Δυνατότητα κίνησης σε 3 </a:t>
            </a:r>
            <a:r>
              <a:rPr lang="el-GR" sz="2400" dirty="0" smtClean="0"/>
              <a:t>άξονες</a:t>
            </a:r>
            <a:endParaRPr lang="en-US" sz="2400" dirty="0" smtClean="0"/>
          </a:p>
          <a:p>
            <a:r>
              <a:rPr lang="el-GR" sz="2400" dirty="0" smtClean="0"/>
              <a:t>Έτοιμος εξοπλισμός που υπήρχε στο εργαστήριο</a:t>
            </a:r>
            <a:endParaRPr lang="en-US" sz="2400" dirty="0"/>
          </a:p>
          <a:p>
            <a:pPr lvl="1"/>
            <a:r>
              <a:rPr lang="el-GR" dirty="0"/>
              <a:t>Κινητήρες </a:t>
            </a:r>
          </a:p>
          <a:p>
            <a:pPr lvl="1"/>
            <a:r>
              <a:rPr lang="en-US" dirty="0" smtClean="0"/>
              <a:t>Frame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Σχεδιαστική διαδικασία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AA739-F41F-4957-A968-B919AE1CFCCB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47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βάση του</a:t>
            </a:r>
            <a:r>
              <a:rPr lang="en-US" dirty="0" smtClean="0"/>
              <a:t> extruder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93B3D-4E4D-4387-9745-5C42943B9645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19</a:t>
            </a:fld>
            <a:endParaRPr lang="el-GR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55" t="25407" r="28628" b="9092"/>
          <a:stretch/>
        </p:blipFill>
        <p:spPr>
          <a:xfrm>
            <a:off x="2771800" y="1340768"/>
            <a:ext cx="3600400" cy="4768699"/>
          </a:xfrm>
        </p:spPr>
      </p:pic>
      <p:sp>
        <p:nvSpPr>
          <p:cNvPr id="9" name="Flowchart: Process 8"/>
          <p:cNvSpPr/>
          <p:nvPr/>
        </p:nvSpPr>
        <p:spPr>
          <a:xfrm>
            <a:off x="6156176" y="1628800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Stepper Motor</a:t>
            </a:r>
            <a:endParaRPr lang="el-GR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292080" y="2492896"/>
            <a:ext cx="1296144" cy="158417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Flowchart: Process 12"/>
          <p:cNvSpPr/>
          <p:nvPr/>
        </p:nvSpPr>
        <p:spPr>
          <a:xfrm>
            <a:off x="834612" y="2375967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Θερμαινόμενο στοιχείο</a:t>
            </a:r>
            <a:endParaRPr lang="el-GR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81800" y="3267150"/>
            <a:ext cx="2074176" cy="174602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Flowchart: Process 16"/>
          <p:cNvSpPr/>
          <p:nvPr/>
        </p:nvSpPr>
        <p:spPr>
          <a:xfrm>
            <a:off x="602617" y="4221088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Thermistor</a:t>
            </a:r>
            <a:endParaRPr lang="el-GR" dirty="0"/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>
            <a:off x="2474825" y="4653136"/>
            <a:ext cx="1881151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1" name="Flowchart: Process 20"/>
          <p:cNvSpPr/>
          <p:nvPr/>
        </p:nvSpPr>
        <p:spPr>
          <a:xfrm>
            <a:off x="6363770" y="3501008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Κεφαλή</a:t>
            </a:r>
            <a:endParaRPr lang="el-GR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716016" y="4365104"/>
            <a:ext cx="2088232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60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l-GR" dirty="0" smtClean="0"/>
          </a:p>
          <a:p>
            <a:pPr marL="624078" indent="-514350">
              <a:buFont typeface="+mj-lt"/>
              <a:buAutoNum type="arabicPeriod"/>
            </a:pPr>
            <a:r>
              <a:rPr lang="el-GR" sz="2800" dirty="0" smtClean="0"/>
              <a:t>Εισαγωγή στο </a:t>
            </a:r>
            <a:r>
              <a:rPr lang="en-US" sz="2800" dirty="0" smtClean="0"/>
              <a:t>3D Printing</a:t>
            </a:r>
            <a:endParaRPr lang="el-GR" sz="2800" dirty="0" smtClean="0"/>
          </a:p>
          <a:p>
            <a:pPr marL="624078" indent="-514350">
              <a:buFont typeface="+mj-lt"/>
              <a:buAutoNum type="arabicPeriod"/>
            </a:pPr>
            <a:endParaRPr lang="el-GR" sz="2800" dirty="0" smtClean="0"/>
          </a:p>
          <a:p>
            <a:pPr marL="624078" indent="-514350">
              <a:buFont typeface="+mj-lt"/>
              <a:buAutoNum type="arabicPeriod"/>
            </a:pPr>
            <a:r>
              <a:rPr lang="el-GR" sz="2800" dirty="0" smtClean="0"/>
              <a:t>Η σχεδιαστική διαδικασία</a:t>
            </a:r>
          </a:p>
          <a:p>
            <a:pPr marL="624078" indent="-514350">
              <a:buFont typeface="+mj-lt"/>
              <a:buAutoNum type="arabicPeriod"/>
            </a:pPr>
            <a:endParaRPr lang="el-GR" sz="2800" dirty="0"/>
          </a:p>
          <a:p>
            <a:pPr marL="624078" indent="-514350">
              <a:buFont typeface="+mj-lt"/>
              <a:buAutoNum type="arabicPeriod"/>
            </a:pPr>
            <a:r>
              <a:rPr lang="el-GR" sz="2800" dirty="0" smtClean="0"/>
              <a:t>Η Κατασκευή</a:t>
            </a:r>
          </a:p>
          <a:p>
            <a:pPr marL="624078" indent="-514350">
              <a:buFont typeface="+mj-lt"/>
              <a:buAutoNum type="arabicPeriod"/>
            </a:pPr>
            <a:endParaRPr lang="el-GR" sz="2800" dirty="0"/>
          </a:p>
          <a:p>
            <a:pPr marL="624078" indent="-514350">
              <a:buFont typeface="+mj-lt"/>
              <a:buAutoNum type="arabicPeriod"/>
            </a:pPr>
            <a:r>
              <a:rPr lang="el-GR" sz="2800" dirty="0" smtClean="0"/>
              <a:t>Τα αποτελέσματα</a:t>
            </a:r>
            <a:endParaRPr lang="el-GR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Περιεχόμενα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16C8-F854-4CEE-9E19-B9D971AB4329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293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3" r="6239"/>
          <a:stretch/>
        </p:blipFill>
        <p:spPr>
          <a:xfrm>
            <a:off x="1626155" y="1639342"/>
            <a:ext cx="6114197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Το</a:t>
            </a:r>
            <a:r>
              <a:rPr lang="en-US" dirty="0" smtClean="0"/>
              <a:t> </a:t>
            </a:r>
            <a:r>
              <a:rPr lang="el-GR" dirty="0" smtClean="0"/>
              <a:t>τραπέζι</a:t>
            </a:r>
            <a:endParaRPr lang="el-GR" dirty="0"/>
          </a:p>
        </p:txBody>
      </p:sp>
      <p:sp>
        <p:nvSpPr>
          <p:cNvPr id="5" name="Flowchart: Process 4"/>
          <p:cNvSpPr/>
          <p:nvPr/>
        </p:nvSpPr>
        <p:spPr>
          <a:xfrm>
            <a:off x="323528" y="1484784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Heated Bed</a:t>
            </a:r>
            <a:endParaRPr lang="el-GR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770716" y="2375967"/>
            <a:ext cx="1361124" cy="8370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6084168" y="908720"/>
            <a:ext cx="2880320" cy="1008112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Μονωτικό </a:t>
            </a:r>
            <a:br>
              <a:rPr lang="el-GR" dirty="0" smtClean="0"/>
            </a:br>
            <a:r>
              <a:rPr lang="el-GR" dirty="0" smtClean="0"/>
              <a:t>(Ανθρακικό Ασβέστιο)</a:t>
            </a:r>
            <a:endParaRPr lang="el-GR" dirty="0"/>
          </a:p>
        </p:txBody>
      </p:sp>
      <p:cxnSp>
        <p:nvCxnSpPr>
          <p:cNvPr id="8" name="Straight Arrow Connector 7"/>
          <p:cNvCxnSpPr>
            <a:stCxn id="7" idx="2"/>
          </p:cNvCxnSpPr>
          <p:nvPr/>
        </p:nvCxnSpPr>
        <p:spPr>
          <a:xfrm flipH="1">
            <a:off x="6336196" y="1916832"/>
            <a:ext cx="1188132" cy="2304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Flowchart: Process 9"/>
          <p:cNvSpPr/>
          <p:nvPr/>
        </p:nvSpPr>
        <p:spPr>
          <a:xfrm>
            <a:off x="3779912" y="5301208"/>
            <a:ext cx="2016224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Ελαστικό υλικό</a:t>
            </a:r>
            <a:br>
              <a:rPr lang="el-GR" dirty="0" smtClean="0"/>
            </a:br>
            <a:r>
              <a:rPr lang="el-GR" dirty="0" smtClean="0"/>
              <a:t>(</a:t>
            </a:r>
            <a:r>
              <a:rPr lang="en-US" dirty="0" smtClean="0"/>
              <a:t>Latex)</a:t>
            </a:r>
            <a:endParaRPr lang="el-GR" dirty="0"/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 flipV="1">
            <a:off x="5796136" y="4509120"/>
            <a:ext cx="1134126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2724-F4BF-4C8F-B0CB-2DE4DE19EF48}" type="datetime1">
              <a:rPr lang="el-GR" smtClean="0"/>
              <a:t>16/1/2013</a:t>
            </a:fld>
            <a:endParaRPr lang="el-GR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407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84" t="15823" r="26762" b="6981"/>
          <a:stretch/>
        </p:blipFill>
        <p:spPr>
          <a:xfrm>
            <a:off x="2864208" y="1446618"/>
            <a:ext cx="3724016" cy="479069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Το Τραπέζι</a:t>
            </a:r>
            <a:endParaRPr lang="el-GR" dirty="0"/>
          </a:p>
        </p:txBody>
      </p:sp>
      <p:sp>
        <p:nvSpPr>
          <p:cNvPr id="5" name="Flowchart: Process 4"/>
          <p:cNvSpPr/>
          <p:nvPr/>
        </p:nvSpPr>
        <p:spPr>
          <a:xfrm>
            <a:off x="6516216" y="3068960"/>
            <a:ext cx="2160240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Spherical Washer</a:t>
            </a:r>
            <a:endParaRPr lang="el-GR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076056" y="2492896"/>
            <a:ext cx="1872208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1115616" y="3689039"/>
            <a:ext cx="2016224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Ελαστικό υλικό</a:t>
            </a:r>
            <a:r>
              <a:rPr lang="en-US" dirty="0" smtClean="0"/>
              <a:t> (Latex)</a:t>
            </a:r>
            <a:endParaRPr lang="el-GR" dirty="0"/>
          </a:p>
        </p:txBody>
      </p:sp>
      <p:cxnSp>
        <p:nvCxnSpPr>
          <p:cNvPr id="10" name="Straight Arrow Connector 9"/>
          <p:cNvCxnSpPr>
            <a:stCxn id="9" idx="3"/>
          </p:cNvCxnSpPr>
          <p:nvPr/>
        </p:nvCxnSpPr>
        <p:spPr>
          <a:xfrm flipV="1">
            <a:off x="3131840" y="3047309"/>
            <a:ext cx="1080120" cy="107377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6516216" y="4868926"/>
            <a:ext cx="2160240" cy="115236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Πόδι με σπείρωμα </a:t>
            </a:r>
          </a:p>
          <a:p>
            <a:pPr algn="ctr"/>
            <a:r>
              <a:rPr lang="el-GR" dirty="0" smtClean="0"/>
              <a:t>εσωτερικά</a:t>
            </a:r>
            <a:endParaRPr lang="el-GR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076056" y="4292863"/>
            <a:ext cx="1872208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CA497-EFA7-429F-8B10-F5DDA3C0DC85}" type="datetime1">
              <a:rPr lang="el-GR" smtClean="0"/>
              <a:t>16/1/2013</a:t>
            </a:fld>
            <a:endParaRPr lang="el-G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549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Printing area:</a:t>
            </a:r>
            <a:r>
              <a:rPr lang="en-US" dirty="0" smtClean="0"/>
              <a:t> 100mm x 100mm x 100mm</a:t>
            </a:r>
          </a:p>
          <a:p>
            <a:r>
              <a:rPr lang="en-US" b="1" dirty="0"/>
              <a:t>Extruder: </a:t>
            </a:r>
            <a:r>
              <a:rPr lang="en-US" dirty="0" err="1"/>
              <a:t>Makerbot</a:t>
            </a:r>
            <a:r>
              <a:rPr lang="en-US" dirty="0"/>
              <a:t> </a:t>
            </a:r>
            <a:r>
              <a:rPr lang="en-US" dirty="0" err="1"/>
              <a:t>StepStruder</a:t>
            </a:r>
            <a:r>
              <a:rPr lang="en-US" dirty="0"/>
              <a:t> </a:t>
            </a:r>
            <a:r>
              <a:rPr lang="en-US" dirty="0" smtClean="0"/>
              <a:t>MK7</a:t>
            </a:r>
          </a:p>
          <a:p>
            <a:r>
              <a:rPr lang="en-US" b="1" dirty="0" smtClean="0"/>
              <a:t>Layer height: </a:t>
            </a:r>
            <a:r>
              <a:rPr lang="en-US" dirty="0" smtClean="0"/>
              <a:t>~0.30mm</a:t>
            </a:r>
            <a:endParaRPr lang="en-US" b="1" dirty="0"/>
          </a:p>
          <a:p>
            <a:r>
              <a:rPr lang="en-US" b="1" dirty="0"/>
              <a:t>Filament: </a:t>
            </a:r>
            <a:r>
              <a:rPr lang="en-US" dirty="0"/>
              <a:t>PLA </a:t>
            </a:r>
            <a:r>
              <a:rPr lang="en-US" dirty="0" smtClean="0"/>
              <a:t>1.75mm</a:t>
            </a:r>
          </a:p>
          <a:p>
            <a:r>
              <a:rPr lang="en-US" b="1" dirty="0" smtClean="0"/>
              <a:t>Motors:</a:t>
            </a:r>
            <a:r>
              <a:rPr lang="en-US" dirty="0" smtClean="0"/>
              <a:t> 4 x NEMA 17 stepper motors</a:t>
            </a:r>
          </a:p>
          <a:p>
            <a:r>
              <a:rPr lang="en-US" b="1" dirty="0" smtClean="0"/>
              <a:t>Controller: </a:t>
            </a:r>
            <a:r>
              <a:rPr lang="en-US" dirty="0" smtClean="0"/>
              <a:t>RAMPS 1.4 </a:t>
            </a:r>
            <a:r>
              <a:rPr lang="en-US" sz="2000" dirty="0" smtClean="0"/>
              <a:t>(</a:t>
            </a:r>
            <a:r>
              <a:rPr lang="el-GR" sz="2000" dirty="0" smtClean="0"/>
              <a:t>βασισμένο σε </a:t>
            </a:r>
            <a:r>
              <a:rPr lang="en-US" sz="2000" dirty="0" err="1" smtClean="0"/>
              <a:t>Arduino</a:t>
            </a:r>
            <a:r>
              <a:rPr lang="en-US" sz="2000" dirty="0" smtClean="0"/>
              <a:t> MEGA)</a:t>
            </a:r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r>
              <a:rPr lang="el-GR" dirty="0" smtClean="0"/>
              <a:t>Σχέδια υπάρχουν στο </a:t>
            </a:r>
            <a:r>
              <a:rPr lang="en-US" dirty="0" err="1" smtClean="0"/>
              <a:t>wikipage</a:t>
            </a:r>
            <a:r>
              <a:rPr lang="en-US" dirty="0" smtClean="0"/>
              <a:t>:</a:t>
            </a:r>
          </a:p>
          <a:p>
            <a:pPr marL="109728" indent="0">
              <a:buNone/>
            </a:pPr>
            <a:r>
              <a:rPr lang="en-US" sz="1400" u="sng" dirty="0">
                <a:solidFill>
                  <a:srgbClr val="0070C0"/>
                </a:solidFill>
              </a:rPr>
              <a:t>http://biotech-ntua.wikispaces.com/Modification+of+Lab+Equipment+to+a+3D+Printer</a:t>
            </a:r>
            <a:endParaRPr lang="en-US" sz="1400" u="sng" dirty="0" smtClean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Τεχνικά χαρακτηρίστηκα 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8284-F804-4791-AF58-38481EB29929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4812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Η</a:t>
            </a:r>
            <a:r>
              <a:rPr lang="en-US" dirty="0" smtClean="0"/>
              <a:t> </a:t>
            </a:r>
            <a:r>
              <a:rPr lang="el-GR" dirty="0" smtClean="0"/>
              <a:t>διαδικασία</a:t>
            </a:r>
            <a:r>
              <a:rPr lang="en-US" dirty="0" smtClean="0"/>
              <a:t> </a:t>
            </a:r>
            <a:r>
              <a:rPr lang="el-GR" dirty="0" smtClean="0"/>
              <a:t>της κατασκευής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…και οι διάφορες δυσκολίες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3492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l-GR" dirty="0" smtClean="0"/>
              <a:t>Η αγορά των εξαρτημάτων έγινε:</a:t>
            </a:r>
          </a:p>
          <a:p>
            <a:pPr marL="109728" indent="0">
              <a:buNone/>
            </a:pPr>
            <a:endParaRPr lang="el-GR" dirty="0" smtClean="0"/>
          </a:p>
          <a:p>
            <a:r>
              <a:rPr lang="el-GR" dirty="0" smtClean="0"/>
              <a:t>Από το </a:t>
            </a:r>
            <a:r>
              <a:rPr lang="en-US" dirty="0" smtClean="0"/>
              <a:t>internet</a:t>
            </a:r>
            <a:endParaRPr lang="el-GR" dirty="0" smtClean="0"/>
          </a:p>
          <a:p>
            <a:pPr lvl="1"/>
            <a:r>
              <a:rPr lang="en-US" dirty="0" err="1" smtClean="0"/>
              <a:t>RepRap</a:t>
            </a:r>
            <a:r>
              <a:rPr lang="en-US" dirty="0" smtClean="0"/>
              <a:t> electronics</a:t>
            </a:r>
          </a:p>
          <a:p>
            <a:pPr lvl="1"/>
            <a:r>
              <a:rPr lang="en-US" dirty="0" smtClean="0"/>
              <a:t>Extruder</a:t>
            </a:r>
          </a:p>
          <a:p>
            <a:r>
              <a:rPr lang="el-GR" dirty="0" smtClean="0"/>
              <a:t>Από την Ελλάδα </a:t>
            </a:r>
            <a:endParaRPr lang="en-US" dirty="0" smtClean="0"/>
          </a:p>
          <a:p>
            <a:pPr lvl="1"/>
            <a:r>
              <a:rPr lang="el-GR" dirty="0" smtClean="0"/>
              <a:t>Αλουμίνια</a:t>
            </a:r>
          </a:p>
          <a:p>
            <a:pPr lvl="1"/>
            <a:r>
              <a:rPr lang="en-US" dirty="0" smtClean="0"/>
              <a:t>Spherical Washer</a:t>
            </a:r>
          </a:p>
          <a:p>
            <a:pPr lvl="1"/>
            <a:r>
              <a:rPr lang="el-GR" dirty="0" smtClean="0"/>
              <a:t>Λοιπά ηλεκτρονικά… </a:t>
            </a:r>
          </a:p>
          <a:p>
            <a:pPr marL="137160" indent="0">
              <a:buNone/>
            </a:pPr>
            <a:endParaRPr lang="el-GR" dirty="0" smtClean="0"/>
          </a:p>
          <a:p>
            <a:pPr marL="137160" indent="0">
              <a:buNone/>
            </a:pPr>
            <a:r>
              <a:rPr lang="el-GR" sz="2600" dirty="0" smtClean="0"/>
              <a:t>Άργησαν πολύ να φτάσουν, λόγω δυσκολιών στην πληρωμή…</a:t>
            </a:r>
            <a:endParaRPr lang="el-GR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Οι παραγγελίες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D2CEF-64FB-4013-BEA7-9912EB1F2E8D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1666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Η </a:t>
            </a:r>
            <a:r>
              <a:rPr lang="el-GR" u="sng" dirty="0" smtClean="0"/>
              <a:t>βάση του </a:t>
            </a:r>
            <a:r>
              <a:rPr lang="en-US" u="sng" dirty="0" smtClean="0"/>
              <a:t>extruder</a:t>
            </a:r>
            <a:r>
              <a:rPr lang="el-GR" dirty="0"/>
              <a:t> </a:t>
            </a:r>
            <a:r>
              <a:rPr lang="el-GR" dirty="0" smtClean="0"/>
              <a:t>και του </a:t>
            </a:r>
            <a:r>
              <a:rPr lang="el-GR" u="sng" dirty="0" smtClean="0"/>
              <a:t>τραπεζιού </a:t>
            </a:r>
            <a:r>
              <a:rPr lang="el-GR" dirty="0" smtClean="0"/>
              <a:t>κόπηκαν με </a:t>
            </a:r>
            <a:r>
              <a:rPr lang="el-GR" b="1" dirty="0" err="1" smtClean="0"/>
              <a:t>υδροκοπή</a:t>
            </a:r>
            <a:endParaRPr lang="el-GR" b="1" dirty="0" smtClean="0"/>
          </a:p>
          <a:p>
            <a:endParaRPr lang="el-GR" b="1" dirty="0" smtClean="0"/>
          </a:p>
          <a:p>
            <a:r>
              <a:rPr lang="el-GR" dirty="0" smtClean="0"/>
              <a:t> Τα </a:t>
            </a:r>
            <a:r>
              <a:rPr lang="el-GR" u="sng" dirty="0" smtClean="0"/>
              <a:t>πόδια του τραπεζιού</a:t>
            </a:r>
            <a:r>
              <a:rPr lang="el-GR" dirty="0" smtClean="0"/>
              <a:t> κόπηκαν με </a:t>
            </a:r>
            <a:r>
              <a:rPr lang="el-GR" b="1" dirty="0" smtClean="0"/>
              <a:t>τόρνευση</a:t>
            </a:r>
            <a:r>
              <a:rPr lang="el-GR" dirty="0" smtClean="0"/>
              <a:t> </a:t>
            </a:r>
          </a:p>
          <a:p>
            <a:endParaRPr lang="el-GR" dirty="0" smtClean="0"/>
          </a:p>
          <a:p>
            <a:r>
              <a:rPr lang="el-GR" dirty="0" smtClean="0"/>
              <a:t>Τα υπόλοιπα τεμάχια κατεργάστηκαν με</a:t>
            </a:r>
            <a:r>
              <a:rPr lang="en-US" dirty="0"/>
              <a:t>:</a:t>
            </a:r>
            <a:endParaRPr lang="el-GR" dirty="0" smtClean="0"/>
          </a:p>
          <a:p>
            <a:pPr lvl="1"/>
            <a:r>
              <a:rPr lang="el-GR" b="1" dirty="0" smtClean="0"/>
              <a:t>Χειροκίνητα εργαλεία</a:t>
            </a:r>
            <a:endParaRPr lang="el-GR" dirty="0"/>
          </a:p>
          <a:p>
            <a:pPr lvl="1"/>
            <a:r>
              <a:rPr lang="el-GR" b="1" dirty="0" err="1" smtClean="0"/>
              <a:t>Δράπανα</a:t>
            </a:r>
            <a:r>
              <a:rPr lang="el-GR" dirty="0" smtClean="0"/>
              <a:t> </a:t>
            </a:r>
          </a:p>
          <a:p>
            <a:pPr lvl="1"/>
            <a:r>
              <a:rPr lang="el-GR" b="1" dirty="0" err="1"/>
              <a:t>Φ</a:t>
            </a:r>
            <a:r>
              <a:rPr lang="el-GR" b="1" dirty="0" err="1" smtClean="0"/>
              <a:t>ρεζοδράπανο</a:t>
            </a:r>
            <a:endParaRPr lang="el-GR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Οι κατεργασίες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0B73-0CA2-46AE-B0FF-98A020B289C0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03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el-GR" dirty="0" smtClean="0"/>
              <a:t>Μετά την παραλαβή των εξαρτημάτων έγινε η συναρμολόγηση: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l-GR" dirty="0" smtClean="0"/>
              <a:t>Των μηχανικών μερών</a:t>
            </a:r>
          </a:p>
          <a:p>
            <a:pPr lvl="1"/>
            <a:r>
              <a:rPr lang="el-GR" dirty="0" smtClean="0"/>
              <a:t>Βάση </a:t>
            </a:r>
            <a:r>
              <a:rPr lang="en-US" dirty="0" smtClean="0"/>
              <a:t>extruder</a:t>
            </a:r>
          </a:p>
          <a:p>
            <a:pPr lvl="1"/>
            <a:r>
              <a:rPr lang="el-GR" dirty="0" smtClean="0"/>
              <a:t>Τραπεζιού</a:t>
            </a:r>
          </a:p>
          <a:p>
            <a:pPr lvl="1"/>
            <a:r>
              <a:rPr lang="el-GR" dirty="0" smtClean="0"/>
              <a:t>Βάσεις </a:t>
            </a:r>
            <a:r>
              <a:rPr lang="en-US" dirty="0" smtClean="0"/>
              <a:t>end-switch</a:t>
            </a:r>
          </a:p>
          <a:p>
            <a:pPr lvl="1"/>
            <a:endParaRPr lang="en-US" dirty="0" smtClean="0"/>
          </a:p>
          <a:p>
            <a:r>
              <a:rPr lang="el-GR" dirty="0" smtClean="0"/>
              <a:t>Των ηλεκτρονικών μερών</a:t>
            </a:r>
          </a:p>
          <a:p>
            <a:pPr lvl="1"/>
            <a:r>
              <a:rPr lang="en-US" dirty="0" smtClean="0"/>
              <a:t>Controller</a:t>
            </a:r>
          </a:p>
          <a:p>
            <a:pPr lvl="1"/>
            <a:r>
              <a:rPr lang="en-US" dirty="0" smtClean="0"/>
              <a:t>Stepper Motors</a:t>
            </a:r>
          </a:p>
          <a:p>
            <a:pPr lvl="1"/>
            <a:r>
              <a:rPr lang="en-US" dirty="0" smtClean="0"/>
              <a:t>End-switch</a:t>
            </a:r>
            <a:endParaRPr lang="en-US" dirty="0"/>
          </a:p>
          <a:p>
            <a:pPr lvl="1"/>
            <a:r>
              <a:rPr lang="en-US" dirty="0" smtClean="0"/>
              <a:t>Thermistor</a:t>
            </a:r>
            <a:endParaRPr lang="el-GR" dirty="0" smtClean="0"/>
          </a:p>
          <a:p>
            <a:endParaRPr lang="el-GR" dirty="0"/>
          </a:p>
          <a:p>
            <a:r>
              <a:rPr lang="en-US" dirty="0" smtClean="0"/>
              <a:t>Calibration </a:t>
            </a:r>
            <a:r>
              <a:rPr lang="el-GR" dirty="0" smtClean="0"/>
              <a:t>δεν έχει γίνει ακόμα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Η συναρμολόγηση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FFA4F-CED5-47E5-9D1E-697C78320684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8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Τα αποτελέσματα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…και ευχαριστίες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70724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07504" y="2852936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Heated Bed</a:t>
            </a:r>
            <a:endParaRPr lang="el-GR" dirty="0"/>
          </a:p>
        </p:txBody>
      </p:sp>
      <p:cxnSp>
        <p:nvCxnSpPr>
          <p:cNvPr id="7" name="Straight Arrow Connector 6"/>
          <p:cNvCxnSpPr>
            <a:stCxn id="4" idx="1"/>
          </p:cNvCxnSpPr>
          <p:nvPr/>
        </p:nvCxnSpPr>
        <p:spPr>
          <a:xfrm>
            <a:off x="1554692" y="3744119"/>
            <a:ext cx="1361124" cy="8370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Flowchart: Process 8"/>
          <p:cNvSpPr/>
          <p:nvPr/>
        </p:nvSpPr>
        <p:spPr>
          <a:xfrm>
            <a:off x="6660232" y="1772816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Extruder</a:t>
            </a:r>
            <a:endParaRPr lang="el-GR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004048" y="2636912"/>
            <a:ext cx="2016224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Flowchart: Process 13"/>
          <p:cNvSpPr/>
          <p:nvPr/>
        </p:nvSpPr>
        <p:spPr>
          <a:xfrm>
            <a:off x="7020272" y="3140968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l-GR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flipH="1">
            <a:off x="7164288" y="4005064"/>
            <a:ext cx="792088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C5841-C6DE-4F52-B96D-20903DD480CE}" type="datetime1">
              <a:rPr lang="el-GR" smtClean="0"/>
              <a:t>16/1/2013</a:t>
            </a:fld>
            <a:endParaRPr lang="el-G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816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Αποτελέσματα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107504" y="2060848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Controller</a:t>
            </a:r>
            <a:endParaRPr lang="el-GR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554692" y="2952031"/>
            <a:ext cx="1361124" cy="83700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107504" y="3356992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Καλώδιο </a:t>
            </a:r>
            <a:r>
              <a:rPr lang="en-US" dirty="0" smtClean="0"/>
              <a:t>USB </a:t>
            </a:r>
            <a:r>
              <a:rPr lang="el-GR" dirty="0" smtClean="0"/>
              <a:t>προς </a:t>
            </a:r>
            <a:r>
              <a:rPr lang="en-US" dirty="0" smtClean="0"/>
              <a:t>PC</a:t>
            </a:r>
            <a:endParaRPr lang="el-GR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54692" y="4248175"/>
            <a:ext cx="1001084" cy="112504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Flowchart: Process 9"/>
          <p:cNvSpPr/>
          <p:nvPr/>
        </p:nvSpPr>
        <p:spPr>
          <a:xfrm>
            <a:off x="7020272" y="2530365"/>
            <a:ext cx="1872208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Τροφοδοτικό</a:t>
            </a:r>
            <a:endParaRPr lang="el-GR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364088" y="3394461"/>
            <a:ext cx="2016224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BBB22-C0E0-4865-9ED6-80A72A46E6FC}" type="datetime1">
              <a:rPr lang="el-GR" smtClean="0"/>
              <a:t>16/1/2013</a:t>
            </a:fld>
            <a:endParaRPr lang="el-G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143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752601"/>
            <a:ext cx="7918648" cy="1829761"/>
          </a:xfrm>
        </p:spPr>
        <p:txBody>
          <a:bodyPr>
            <a:normAutofit fontScale="90000"/>
          </a:bodyPr>
          <a:lstStyle/>
          <a:p>
            <a:r>
              <a:rPr lang="el-GR" dirty="0"/>
              <a:t>Εισαγωγή στο </a:t>
            </a:r>
            <a:r>
              <a:rPr lang="en-US" dirty="0"/>
              <a:t>3D </a:t>
            </a:r>
            <a:r>
              <a:rPr lang="en-US" dirty="0" smtClean="0"/>
              <a:t>Printing</a:t>
            </a:r>
            <a:r>
              <a:rPr lang="el-GR" dirty="0" smtClean="0"/>
              <a:t/>
            </a:r>
            <a:br>
              <a:rPr lang="el-GR" dirty="0" smtClean="0"/>
            </a:b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73016"/>
            <a:ext cx="7772400" cy="1199704"/>
          </a:xfrm>
        </p:spPr>
        <p:txBody>
          <a:bodyPr/>
          <a:lstStyle/>
          <a:p>
            <a:r>
              <a:rPr lang="el-GR" dirty="0" smtClean="0"/>
              <a:t>…και τις εφαρμογές του στην Βιοτεχνολογία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8925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57" y="1526059"/>
            <a:ext cx="3641451" cy="485526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Αποτελέσματα</a:t>
            </a:r>
            <a:endParaRPr lang="el-GR" dirty="0"/>
          </a:p>
        </p:txBody>
      </p:sp>
      <p:sp>
        <p:nvSpPr>
          <p:cNvPr id="5" name="Flowchart: Process 4"/>
          <p:cNvSpPr/>
          <p:nvPr/>
        </p:nvSpPr>
        <p:spPr>
          <a:xfrm>
            <a:off x="971600" y="1628800"/>
            <a:ext cx="2016224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Ελαστικό υλικό</a:t>
            </a:r>
            <a:r>
              <a:rPr lang="en-US" dirty="0" smtClean="0"/>
              <a:t> (Latex)</a:t>
            </a:r>
            <a:endParaRPr lang="el-GR" dirty="0"/>
          </a:p>
        </p:txBody>
      </p:sp>
      <p:cxnSp>
        <p:nvCxnSpPr>
          <p:cNvPr id="6" name="Straight Arrow Connector 5"/>
          <p:cNvCxnSpPr>
            <a:stCxn id="5" idx="3"/>
          </p:cNvCxnSpPr>
          <p:nvPr/>
        </p:nvCxnSpPr>
        <p:spPr>
          <a:xfrm>
            <a:off x="2987824" y="2060848"/>
            <a:ext cx="1368152" cy="10081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6095351" y="3612191"/>
            <a:ext cx="2880320" cy="1008112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Μονωτικό </a:t>
            </a:r>
            <a:br>
              <a:rPr lang="el-GR" dirty="0" smtClean="0"/>
            </a:br>
            <a:r>
              <a:rPr lang="el-GR" dirty="0" smtClean="0"/>
              <a:t>(Ανθρακικό Ασβέστιο)</a:t>
            </a:r>
            <a:endParaRPr lang="el-GR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796136" y="2276872"/>
            <a:ext cx="1008113" cy="133531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B197C-96BF-4382-AA27-4232C6AA20E1}" type="datetime1">
              <a:rPr lang="el-GR" smtClean="0"/>
              <a:t>16/1/2013</a:t>
            </a:fld>
            <a:endParaRPr lang="el-G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30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3185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764" y="1481138"/>
            <a:ext cx="3394471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Αποτελέσματα</a:t>
            </a:r>
            <a:endParaRPr lang="el-GR" dirty="0"/>
          </a:p>
        </p:txBody>
      </p:sp>
      <p:sp>
        <p:nvSpPr>
          <p:cNvPr id="5" name="Flowchart: Process 4"/>
          <p:cNvSpPr/>
          <p:nvPr/>
        </p:nvSpPr>
        <p:spPr>
          <a:xfrm>
            <a:off x="971600" y="1628800"/>
            <a:ext cx="2016224" cy="864096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 Filament</a:t>
            </a:r>
            <a:endParaRPr lang="el-GR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55776" y="2492896"/>
            <a:ext cx="1800200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8BDD4F-CDAF-4B94-9C86-48E989C79081}" type="datetime1">
              <a:rPr lang="el-GR" smtClean="0"/>
              <a:t>16/1/2013</a:t>
            </a:fld>
            <a:endParaRPr lang="el-G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31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239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Το </a:t>
            </a:r>
            <a:r>
              <a:rPr lang="en-US" dirty="0" smtClean="0"/>
              <a:t>project </a:t>
            </a:r>
            <a:r>
              <a:rPr lang="el-GR" dirty="0"/>
              <a:t>δ</a:t>
            </a:r>
            <a:r>
              <a:rPr lang="el-GR" dirty="0" smtClean="0"/>
              <a:t>εν έχει τελειώσει ακόμα…</a:t>
            </a:r>
          </a:p>
          <a:p>
            <a:endParaRPr lang="el-GR" dirty="0"/>
          </a:p>
          <a:p>
            <a:r>
              <a:rPr lang="el-GR" dirty="0" smtClean="0"/>
              <a:t>… όμως έμαθα:</a:t>
            </a:r>
          </a:p>
          <a:p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Αποτελέσματα</a:t>
            </a:r>
            <a:endParaRPr lang="el-G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85209"/>
              </p:ext>
            </p:extLst>
          </p:nvPr>
        </p:nvGraphicFramePr>
        <p:xfrm>
          <a:off x="827584" y="3084941"/>
          <a:ext cx="7416823" cy="29363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32572"/>
                <a:gridCol w="2471832"/>
                <a:gridCol w="2412419"/>
              </a:tblGrid>
              <a:tr h="621443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</a:t>
                      </a:r>
                      <a:r>
                        <a:rPr lang="el-GR" baseline="0" dirty="0" smtClean="0"/>
                        <a:t> τρυπώ…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</a:t>
                      </a:r>
                      <a:r>
                        <a:rPr lang="el-GR" dirty="0" err="1" smtClean="0"/>
                        <a:t>τορνίρω</a:t>
                      </a:r>
                      <a:r>
                        <a:rPr lang="el-GR" dirty="0" smtClean="0"/>
                        <a:t>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φρεζάρω…</a:t>
                      </a:r>
                      <a:endParaRPr lang="el-GR" dirty="0"/>
                    </a:p>
                  </a:txBody>
                  <a:tcPr/>
                </a:tc>
              </a:tr>
              <a:tr h="854483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κάνω κωλύσεις… 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σχεδιάζω</a:t>
                      </a:r>
                      <a:r>
                        <a:rPr lang="en-US" dirty="0" smtClean="0"/>
                        <a:t> </a:t>
                      </a:r>
                      <a:r>
                        <a:rPr lang="el-GR" dirty="0" smtClean="0"/>
                        <a:t>για</a:t>
                      </a:r>
                      <a:r>
                        <a:rPr lang="el-GR" baseline="0" dirty="0" smtClean="0"/>
                        <a:t> κατασκευή</a:t>
                      </a:r>
                      <a:r>
                        <a:rPr lang="el-GR" dirty="0" smtClean="0"/>
                        <a:t>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παραγγέλλω… </a:t>
                      </a:r>
                      <a:endParaRPr lang="el-GR" dirty="0"/>
                    </a:p>
                  </a:txBody>
                  <a:tcPr/>
                </a:tc>
              </a:tr>
              <a:tr h="73021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περιμένω…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μιλάω</a:t>
                      </a:r>
                      <a:r>
                        <a:rPr lang="el-GR" baseline="0" dirty="0" smtClean="0"/>
                        <a:t> με τεχνίτες…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μιλάω με εμπόρους…</a:t>
                      </a:r>
                    </a:p>
                  </a:txBody>
                  <a:tcPr/>
                </a:tc>
              </a:tr>
              <a:tr h="730210"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χειρίζομαι </a:t>
                      </a:r>
                      <a:r>
                        <a:rPr lang="en-US" dirty="0" smtClean="0"/>
                        <a:t>steppers…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χειρίζομαι</a:t>
                      </a:r>
                      <a:r>
                        <a:rPr lang="el-GR" baseline="0" dirty="0" smtClean="0"/>
                        <a:t> ηλεκτρονικά….</a:t>
                      </a:r>
                      <a:endParaRPr lang="el-G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 smtClean="0"/>
                        <a:t>Να κάνω </a:t>
                      </a:r>
                      <a:r>
                        <a:rPr lang="en-US" dirty="0" smtClean="0"/>
                        <a:t>reverse engineering…</a:t>
                      </a:r>
                      <a:endParaRPr lang="el-GR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EDFF-024E-4963-80B7-84D5FEF7AF87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32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6590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Στο κύριο </a:t>
            </a:r>
            <a:r>
              <a:rPr lang="el-GR" dirty="0"/>
              <a:t>Λεωνίδα </a:t>
            </a:r>
            <a:r>
              <a:rPr lang="el-GR" dirty="0" smtClean="0"/>
              <a:t>Αλεξόπουλο</a:t>
            </a:r>
          </a:p>
          <a:p>
            <a:pPr lvl="1"/>
            <a:r>
              <a:rPr lang="el-GR" sz="2000" dirty="0" smtClean="0"/>
              <a:t>για την ευκαιρία που μου έδωσε να κάνω αυτή την εργασία</a:t>
            </a:r>
            <a:endParaRPr lang="el-GR" dirty="0" smtClean="0"/>
          </a:p>
          <a:p>
            <a:endParaRPr lang="el-GR" dirty="0"/>
          </a:p>
          <a:p>
            <a:r>
              <a:rPr lang="el-GR" dirty="0" smtClean="0"/>
              <a:t>Στον Γιώργο, τον Νίκο και τον Αλέξανδρο</a:t>
            </a:r>
          </a:p>
          <a:p>
            <a:pPr lvl="1"/>
            <a:r>
              <a:rPr lang="el-GR" sz="2000" dirty="0"/>
              <a:t>γ</a:t>
            </a:r>
            <a:r>
              <a:rPr lang="el-GR" sz="2000" dirty="0" smtClean="0"/>
              <a:t>ια την βοήθεια και την υπομονή τους</a:t>
            </a:r>
            <a:endParaRPr lang="el-GR" dirty="0" smtClean="0"/>
          </a:p>
          <a:p>
            <a:endParaRPr lang="el-GR" dirty="0"/>
          </a:p>
          <a:p>
            <a:r>
              <a:rPr lang="el-GR" dirty="0" smtClean="0"/>
              <a:t>Στον κύριο Αλέξανδρο Ηλιόπουλο</a:t>
            </a:r>
          </a:p>
          <a:p>
            <a:pPr lvl="1"/>
            <a:r>
              <a:rPr lang="el-GR" sz="2000" dirty="0"/>
              <a:t>γ</a:t>
            </a:r>
            <a:r>
              <a:rPr lang="el-GR" sz="2000" dirty="0" smtClean="0"/>
              <a:t>ια την χορηγία του της πλάκας ανθρακικού ασβεστίου</a:t>
            </a:r>
            <a:endParaRPr lang="en-US" sz="2000" dirty="0" smtClean="0"/>
          </a:p>
          <a:p>
            <a:endParaRPr lang="en-US" dirty="0"/>
          </a:p>
          <a:p>
            <a:endParaRPr lang="el-GR" dirty="0" smtClean="0"/>
          </a:p>
          <a:p>
            <a:endParaRPr lang="el-GR" dirty="0"/>
          </a:p>
          <a:p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Ευχαριστίες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CA615-6B74-42F3-A5D6-08C13141C6D2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33</a:t>
            </a:fld>
            <a:endParaRPr lang="el-G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72"/>
          <a:stretch/>
        </p:blipFill>
        <p:spPr>
          <a:xfrm>
            <a:off x="7092280" y="5154959"/>
            <a:ext cx="1152128" cy="115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01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l-GR" dirty="0" smtClean="0"/>
              <a:t>ΕΥΧΑΡΙΣΤΩ</a:t>
            </a:r>
            <a:endParaRPr lang="el-GR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142456" y="3975503"/>
            <a:ext cx="6398096" cy="821649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l-GR" sz="4000" dirty="0" smtClean="0"/>
              <a:t>Ερωτήσεις;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5726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pPr marL="109728" indent="0">
              <a:buNone/>
            </a:pPr>
            <a:endParaRPr lang="el-GR" dirty="0" smtClean="0"/>
          </a:p>
          <a:p>
            <a:pPr marL="109728" indent="0">
              <a:buNone/>
            </a:pPr>
            <a:endParaRPr lang="el-GR" dirty="0" smtClean="0"/>
          </a:p>
          <a:p>
            <a:pPr marL="109728" indent="0">
              <a:buNone/>
            </a:pPr>
            <a:endParaRPr lang="el-GR" dirty="0"/>
          </a:p>
          <a:p>
            <a:endParaRPr lang="el-GR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Τι είναι το </a:t>
            </a:r>
            <a:r>
              <a:rPr lang="en-US" dirty="0" smtClean="0"/>
              <a:t>3D Printing</a:t>
            </a:r>
            <a:r>
              <a:rPr lang="el-GR" dirty="0" smtClean="0"/>
              <a:t>;</a:t>
            </a:r>
            <a:endParaRPr lang="el-GR" dirty="0"/>
          </a:p>
        </p:txBody>
      </p:sp>
      <p:sp>
        <p:nvSpPr>
          <p:cNvPr id="4" name="Rectangle 3"/>
          <p:cNvSpPr/>
          <p:nvPr/>
        </p:nvSpPr>
        <p:spPr>
          <a:xfrm>
            <a:off x="683568" y="1556792"/>
            <a:ext cx="7632848" cy="12961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3D Printing </a:t>
            </a:r>
            <a:r>
              <a:rPr lang="el-GR" sz="2000" dirty="0" smtClean="0"/>
              <a:t>είναι η διαδικασία κατασκευής </a:t>
            </a:r>
            <a:br>
              <a:rPr lang="el-GR" sz="2000" dirty="0" smtClean="0"/>
            </a:br>
            <a:r>
              <a:rPr lang="el-GR" sz="2000" dirty="0" smtClean="0"/>
              <a:t>ενός </a:t>
            </a:r>
            <a:r>
              <a:rPr lang="el-GR" sz="2000" b="1" dirty="0" smtClean="0"/>
              <a:t>τρισδιάστατου στερεού αντικειμένου </a:t>
            </a:r>
            <a:br>
              <a:rPr lang="el-GR" sz="2000" b="1" dirty="0" smtClean="0"/>
            </a:br>
            <a:r>
              <a:rPr lang="el-GR" sz="2000" dirty="0" smtClean="0"/>
              <a:t>από ένα </a:t>
            </a:r>
            <a:r>
              <a:rPr lang="el-GR" sz="2000" b="1" dirty="0" smtClean="0"/>
              <a:t>ψηφιακό μοντέλο</a:t>
            </a:r>
            <a:endParaRPr lang="en-US" sz="20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47876541"/>
              </p:ext>
            </p:extLst>
          </p:nvPr>
        </p:nvGraphicFramePr>
        <p:xfrm>
          <a:off x="899592" y="3284984"/>
          <a:ext cx="7320644" cy="792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36" t="3090" r="29859" b="5385"/>
          <a:stretch/>
        </p:blipFill>
        <p:spPr>
          <a:xfrm>
            <a:off x="2043846" y="4295775"/>
            <a:ext cx="1520042" cy="21319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6" t="26048" r="69027" b="23652"/>
          <a:stretch/>
        </p:blipFill>
        <p:spPr>
          <a:xfrm>
            <a:off x="5320145" y="4295775"/>
            <a:ext cx="1460665" cy="213192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831E6-CB7C-4DA4-841B-8052C5FB728D}" type="datetime1">
              <a:rPr lang="el-GR" smtClean="0"/>
              <a:t>16/1/2013</a:t>
            </a:fld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2981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 smtClean="0"/>
              <a:t>Λέγεται και </a:t>
            </a:r>
            <a:r>
              <a:rPr lang="en-US" dirty="0" smtClean="0"/>
              <a:t>Additive </a:t>
            </a:r>
            <a:r>
              <a:rPr lang="en-US" dirty="0"/>
              <a:t>Manufacturing</a:t>
            </a:r>
          </a:p>
          <a:p>
            <a:pPr lvl="1"/>
            <a:r>
              <a:rPr lang="en-US" dirty="0"/>
              <a:t>Rapid Prototyping</a:t>
            </a:r>
          </a:p>
          <a:p>
            <a:pPr lvl="1"/>
            <a:r>
              <a:rPr lang="en-US" dirty="0"/>
              <a:t>Rapid Manufacturing</a:t>
            </a:r>
          </a:p>
          <a:p>
            <a:endParaRPr lang="en-US" dirty="0"/>
          </a:p>
          <a:p>
            <a:r>
              <a:rPr lang="el-GR" dirty="0"/>
              <a:t>Μερικές τεχνικές 3</a:t>
            </a:r>
            <a:r>
              <a:rPr lang="en-US" dirty="0"/>
              <a:t>D printing</a:t>
            </a:r>
            <a:r>
              <a:rPr lang="el-GR" dirty="0"/>
              <a:t>:</a:t>
            </a:r>
          </a:p>
          <a:p>
            <a:pPr lvl="1"/>
            <a:r>
              <a:rPr lang="en-US" dirty="0" err="1"/>
              <a:t>Stereolithography</a:t>
            </a:r>
            <a:endParaRPr lang="el-GR" dirty="0"/>
          </a:p>
          <a:p>
            <a:pPr lvl="1"/>
            <a:r>
              <a:rPr lang="en-US" dirty="0"/>
              <a:t>Selective Laser </a:t>
            </a:r>
            <a:r>
              <a:rPr lang="en-US" dirty="0" smtClean="0"/>
              <a:t>Sintering</a:t>
            </a:r>
            <a:r>
              <a:rPr lang="el-GR" dirty="0" smtClean="0"/>
              <a:t> (</a:t>
            </a:r>
            <a:r>
              <a:rPr lang="en-US" dirty="0" smtClean="0"/>
              <a:t>SLS)</a:t>
            </a:r>
            <a:endParaRPr lang="el-GR" dirty="0"/>
          </a:p>
          <a:p>
            <a:pPr lvl="1"/>
            <a:r>
              <a:rPr lang="en-US" dirty="0"/>
              <a:t>Fused Deposition </a:t>
            </a:r>
            <a:r>
              <a:rPr lang="en-US" dirty="0" smtClean="0"/>
              <a:t>Modeling (FDM)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είναι το </a:t>
            </a:r>
            <a:r>
              <a:rPr lang="en-US" dirty="0"/>
              <a:t>3D Printing</a:t>
            </a:r>
            <a:r>
              <a:rPr lang="el-GR" dirty="0"/>
              <a:t>;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B156-A5A0-4D16-BA8B-9604ADCEF846}" type="datetime1">
              <a:rPr lang="el-GR" smtClean="0"/>
              <a:t>16/1/2013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9801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46" y="1628800"/>
            <a:ext cx="5091707" cy="4525962"/>
          </a:xfrm>
          <a:ln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Τεχνικές 3</a:t>
            </a:r>
            <a:r>
              <a:rPr lang="en-US" dirty="0" smtClean="0"/>
              <a:t>D Printing</a:t>
            </a:r>
            <a:endParaRPr lang="el-GR" dirty="0"/>
          </a:p>
        </p:txBody>
      </p:sp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Stereolithography</a:t>
            </a:r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DEC55-571A-462D-ACE6-EB86752D7D16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034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Τεχνικές 3</a:t>
            </a:r>
            <a:r>
              <a:rPr lang="en-US" dirty="0"/>
              <a:t>D Printing</a:t>
            </a:r>
            <a:endParaRPr lang="el-G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00994"/>
            <a:ext cx="8229600" cy="4286250"/>
          </a:xfr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Selective Laser Sintering</a:t>
            </a:r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7D443-4F32-4630-9A0A-1A5E99FC76C0}" type="datetime1">
              <a:rPr lang="el-GR" smtClean="0"/>
              <a:t>16/1/2013</a:t>
            </a:fld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120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Τεχνικές 3</a:t>
            </a:r>
            <a:r>
              <a:rPr lang="en-US" dirty="0"/>
              <a:t>D Printing</a:t>
            </a:r>
            <a:endParaRPr lang="el-G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69" y="1481138"/>
            <a:ext cx="5988461" cy="4525962"/>
          </a:xfr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004048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Fused Deposition Modeling</a:t>
            </a:r>
            <a:endParaRPr lang="el-GR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A9652-85ED-421D-B32C-3596A6BAE5D1}" type="datetime1">
              <a:rPr lang="el-GR" smtClean="0"/>
              <a:t>16/1/2013</a:t>
            </a:fld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448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l-GR" sz="2400" dirty="0" smtClean="0"/>
              <a:t>Το 3</a:t>
            </a:r>
            <a:r>
              <a:rPr lang="en-US" sz="2400" dirty="0" smtClean="0"/>
              <a:t>D Printing </a:t>
            </a:r>
            <a:r>
              <a:rPr lang="el-GR" sz="2400" dirty="0" smtClean="0"/>
              <a:t>έχει εφαρμογή στην </a:t>
            </a:r>
            <a:r>
              <a:rPr lang="el-GR" sz="2400" dirty="0" err="1" smtClean="0"/>
              <a:t>εμβιομηχανική</a:t>
            </a:r>
            <a:r>
              <a:rPr lang="el-GR" sz="2400" dirty="0" smtClean="0"/>
              <a:t> </a:t>
            </a:r>
            <a:br>
              <a:rPr lang="el-GR" sz="2400" dirty="0" smtClean="0"/>
            </a:br>
            <a:r>
              <a:rPr lang="el-GR" sz="2400" u="sng" dirty="0" smtClean="0"/>
              <a:t>γιατί</a:t>
            </a:r>
            <a:r>
              <a:rPr lang="el-GR" sz="2400" dirty="0" smtClean="0"/>
              <a:t> προσφέρει </a:t>
            </a:r>
            <a:r>
              <a:rPr lang="el-GR" sz="2400" b="1" dirty="0" smtClean="0"/>
              <a:t>σημαντικά πλεονεκτήματα</a:t>
            </a:r>
            <a:r>
              <a:rPr lang="el-GR" sz="2400" dirty="0" smtClean="0"/>
              <a:t>:</a:t>
            </a:r>
          </a:p>
          <a:p>
            <a:pPr marL="109728" indent="0">
              <a:buNone/>
            </a:pPr>
            <a:endParaRPr lang="el-GR" dirty="0" smtClean="0"/>
          </a:p>
          <a:p>
            <a:r>
              <a:rPr lang="el-GR" dirty="0" smtClean="0"/>
              <a:t>Κατασκευή περίπλοκων γεωμετριών</a:t>
            </a:r>
            <a:endParaRPr lang="en-US" dirty="0" smtClean="0"/>
          </a:p>
          <a:p>
            <a:endParaRPr lang="el-GR" dirty="0" smtClean="0"/>
          </a:p>
          <a:p>
            <a:r>
              <a:rPr lang="el-GR" dirty="0" smtClean="0"/>
              <a:t>Μαζική εξατομίκευση</a:t>
            </a:r>
            <a:endParaRPr lang="en-US" dirty="0" smtClean="0"/>
          </a:p>
          <a:p>
            <a:endParaRPr lang="el-GR" dirty="0" smtClean="0"/>
          </a:p>
          <a:p>
            <a:r>
              <a:rPr lang="el-GR" dirty="0" smtClean="0"/>
              <a:t>Χρήση διάφορων υλικών</a:t>
            </a:r>
            <a:endParaRPr lang="el-G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200" dirty="0" smtClean="0"/>
              <a:t>Τι σχέση έχει με την Βιοτεχνολογία;</a:t>
            </a:r>
            <a:endParaRPr lang="el-GR" sz="3200" dirty="0"/>
          </a:p>
        </p:txBody>
      </p:sp>
      <p:sp>
        <p:nvSpPr>
          <p:cNvPr id="4" name="Rectangle 3"/>
          <p:cNvSpPr/>
          <p:nvPr/>
        </p:nvSpPr>
        <p:spPr>
          <a:xfrm>
            <a:off x="4572000" y="5733256"/>
            <a:ext cx="3888432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 smtClean="0"/>
              <a:t>Παραδείγματα;</a:t>
            </a:r>
            <a:endParaRPr lang="el-G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09" y="3717032"/>
            <a:ext cx="2198391" cy="162681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C3B-D150-4D7C-AAB9-1AD8D98C604B}" type="datetime1">
              <a:rPr lang="el-GR" smtClean="0"/>
              <a:t>16/1/2013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FD74B-B6D4-4D74-902C-AB7053B6C62C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642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636</TotalTime>
  <Words>662</Words>
  <Application>Microsoft Office PowerPoint</Application>
  <PresentationFormat>On-screen Show (4:3)</PresentationFormat>
  <Paragraphs>262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Modification of Lab Equipment to a 3D Printer</vt:lpstr>
      <vt:lpstr>Περιεχόμενα</vt:lpstr>
      <vt:lpstr>Εισαγωγή στο 3D Printing </vt:lpstr>
      <vt:lpstr>Τι είναι το 3D Printing;</vt:lpstr>
      <vt:lpstr>Τι είναι το 3D Printing;</vt:lpstr>
      <vt:lpstr>Τεχνικές 3D Printing</vt:lpstr>
      <vt:lpstr>Τεχνικές 3D Printing</vt:lpstr>
      <vt:lpstr>Τεχνικές 3D Printing</vt:lpstr>
      <vt:lpstr>Τι σχέση έχει με την Βιοτεχνολογία;</vt:lpstr>
      <vt:lpstr>Εφαρμογές στην Βιοτεχνολογία</vt:lpstr>
      <vt:lpstr>Εφαρμογές στην Βιοτεχνολογία</vt:lpstr>
      <vt:lpstr>Εφαρμογές στην Βιοτεχνολογία</vt:lpstr>
      <vt:lpstr>Η σχεδιαστική διαδικασία </vt:lpstr>
      <vt:lpstr>Περιγραφή διαδικασίας</vt:lpstr>
      <vt:lpstr>Απαιτήσεις και χαρακτηριστικά</vt:lpstr>
      <vt:lpstr>Η Σχεδιαστική διαδικασία</vt:lpstr>
      <vt:lpstr>Η Σχεδιαστική διαδικασία</vt:lpstr>
      <vt:lpstr>Η Σχεδιαστική διαδικασία</vt:lpstr>
      <vt:lpstr>Η βάση του extruder</vt:lpstr>
      <vt:lpstr>Το τραπέζι</vt:lpstr>
      <vt:lpstr>Το Τραπέζι</vt:lpstr>
      <vt:lpstr>Τεχνικά χαρακτηρίστηκα </vt:lpstr>
      <vt:lpstr>Η διαδικασία της κατασκευής</vt:lpstr>
      <vt:lpstr>Οι παραγγελίες</vt:lpstr>
      <vt:lpstr>Οι κατεργασίες</vt:lpstr>
      <vt:lpstr>Η συναρμολόγηση</vt:lpstr>
      <vt:lpstr>Τα αποτελέσματα</vt:lpstr>
      <vt:lpstr>Αποτελέσματα</vt:lpstr>
      <vt:lpstr>Αποτελέσματα</vt:lpstr>
      <vt:lpstr>Αποτελέσματα</vt:lpstr>
      <vt:lpstr>Αποτελέσματα</vt:lpstr>
      <vt:lpstr>Αποτελέσματα</vt:lpstr>
      <vt:lpstr>Ευχαριστίες</vt:lpstr>
      <vt:lpstr>ΕΥΧΑΡΙΣΤΩ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Alkaios</dc:creator>
  <cp:lastModifiedBy>Alkaios</cp:lastModifiedBy>
  <cp:revision>58</cp:revision>
  <dcterms:created xsi:type="dcterms:W3CDTF">2013-01-14T20:04:50Z</dcterms:created>
  <dcterms:modified xsi:type="dcterms:W3CDTF">2013-01-16T15:05:15Z</dcterms:modified>
</cp:coreProperties>
</file>